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79" r:id="rId8"/>
    <p:sldId id="264" r:id="rId9"/>
    <p:sldId id="265" r:id="rId10"/>
    <p:sldId id="266" r:id="rId11"/>
    <p:sldId id="274" r:id="rId12"/>
    <p:sldId id="267" r:id="rId13"/>
    <p:sldId id="268" r:id="rId14"/>
    <p:sldId id="273" r:id="rId15"/>
    <p:sldId id="269" r:id="rId16"/>
    <p:sldId id="270" r:id="rId17"/>
    <p:sldId id="275" r:id="rId18"/>
    <p:sldId id="271" r:id="rId19"/>
    <p:sldId id="272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125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25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7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97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63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79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26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68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18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19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59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28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2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2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22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97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1F7A9D-8CB0-433B-81C9-EF5456E92E78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F1938C-C1C4-4F9A-931E-63AA2D5F9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3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video" Target="https://www.youtube.com/embed/WZZha9N3K9U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video" Target="https://www.youtube.com/embed/-QMcjjLjbZw?start=18&amp;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93pXX9bXLVs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hyperlink" Target="mailto:a.sauer@kath-mose.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3FC7A-426C-4FDB-89C4-A38239E2C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Firmung 2026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CB7026-A97C-42CF-B5A9-698F65404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Was erwartet dich?</a:t>
            </a:r>
          </a:p>
        </p:txBody>
      </p:sp>
      <p:pic>
        <p:nvPicPr>
          <p:cNvPr id="4" name="Folie 1">
            <a:hlinkClick r:id="" action="ppaction://media"/>
            <a:extLst>
              <a:ext uri="{FF2B5EF4-FFF2-40B4-BE49-F238E27FC236}">
                <a16:creationId xmlns:a16="http://schemas.microsoft.com/office/drawing/2014/main" id="{2EE0175A-3029-4E82-BC42-58F8B8021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8416" y="1655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4CFA6-98AC-489D-B112-CA1F7691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Wie funktioniert die Firm App</a:t>
            </a:r>
          </a:p>
        </p:txBody>
      </p:sp>
      <p:pic>
        <p:nvPicPr>
          <p:cNvPr id="4" name="Onlinemedien 3" title="FIRM-APP TUTORIAL - Wo finde ich was?">
            <a:hlinkClick r:id="" action="ppaction://media"/>
            <a:extLst>
              <a:ext uri="{FF2B5EF4-FFF2-40B4-BE49-F238E27FC236}">
                <a16:creationId xmlns:a16="http://schemas.microsoft.com/office/drawing/2014/main" id="{4FDD2EDB-78C4-4A0D-A007-921B9C9EF05F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52750" y="2063750"/>
            <a:ext cx="5861050" cy="3311525"/>
          </a:xfrm>
          <a:prstGeom prst="rect">
            <a:avLst/>
          </a:prstGeom>
        </p:spPr>
      </p:pic>
      <p:pic>
        <p:nvPicPr>
          <p:cNvPr id="3" name="Folie 10">
            <a:hlinkClick r:id="" action="ppaction://media"/>
            <a:extLst>
              <a:ext uri="{FF2B5EF4-FFF2-40B4-BE49-F238E27FC236}">
                <a16:creationId xmlns:a16="http://schemas.microsoft.com/office/drawing/2014/main" id="{91482F23-CB8A-4CDD-ACF8-9B3DF3971B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9001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4CFA6-98AC-489D-B112-CA1F7691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Variante 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AF83CF-E96A-41A1-8CD2-4603A15FE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Einzelbausteine</a:t>
            </a:r>
          </a:p>
        </p:txBody>
      </p:sp>
      <p:pic>
        <p:nvPicPr>
          <p:cNvPr id="3" name="Folie 11">
            <a:hlinkClick r:id="" action="ppaction://media"/>
            <a:extLst>
              <a:ext uri="{FF2B5EF4-FFF2-40B4-BE49-F238E27FC236}">
                <a16:creationId xmlns:a16="http://schemas.microsoft.com/office/drawing/2014/main" id="{169D5927-6FAE-4F54-B912-78F75B3CE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6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Variante  A - Einzelbausteine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>Teilnahme an mindestens einer </a:t>
            </a:r>
            <a:r>
              <a:rPr lang="de-DE" dirty="0" err="1">
                <a:latin typeface="Arial Black" panose="020B0A04020102020204" pitchFamily="34" charset="0"/>
              </a:rPr>
              <a:t>KircheBegegnung</a:t>
            </a:r>
            <a:endParaRPr lang="de-DE" dirty="0">
              <a:latin typeface="Arial Black" panose="020B0A04020102020204" pitchFamily="34" charset="0"/>
            </a:endParaRP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Teilnahme an einem </a:t>
            </a:r>
            <a:r>
              <a:rPr lang="de-DE" dirty="0" err="1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IntensivTag</a:t>
            </a:r>
            <a:endParaRPr lang="de-DE" dirty="0">
              <a:latin typeface="Arial Black" panose="020B0A0402010202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7 liturgische Feiern</a:t>
            </a:r>
            <a:endParaRPr lang="de-DE" dirty="0">
              <a:latin typeface="Bahnschrift Light" panose="020B0502040204020203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 Es gibt verschiedene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Angebote und Tage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– du wählst, was dich 	    anspricht und meldest dich in der APP zu den Terminen an.</a:t>
            </a:r>
          </a:p>
        </p:txBody>
      </p:sp>
      <p:pic>
        <p:nvPicPr>
          <p:cNvPr id="4" name="Folie 12">
            <a:hlinkClick r:id="" action="ppaction://media"/>
            <a:extLst>
              <a:ext uri="{FF2B5EF4-FFF2-40B4-BE49-F238E27FC236}">
                <a16:creationId xmlns:a16="http://schemas.microsoft.com/office/drawing/2014/main" id="{C2279833-6882-4C0D-941F-86B25DC13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6817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KircheBegegnung</a:t>
            </a:r>
            <a:r>
              <a:rPr lang="de-DE" dirty="0"/>
              <a:t>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Kirche erleben – echt &amp; vor Ort</a:t>
            </a:r>
          </a:p>
          <a:p>
            <a:pPr marL="0" indent="0">
              <a:buNone/>
            </a:pPr>
            <a:endParaRPr lang="de-DE" dirty="0">
              <a:latin typeface="Bahnschrift Light" panose="020B0502040204020203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Du lernst Menschen kennen, die ihren Glauben leben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Du siehst, wie Glaube im Alltag eine Rolle spielen kann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Du kannst ins Gespräch kommen und Fragen stellen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Alles in kleinen Gruppen, locker und offen</a:t>
            </a:r>
          </a:p>
        </p:txBody>
      </p:sp>
      <p:pic>
        <p:nvPicPr>
          <p:cNvPr id="4" name="Folie 13">
            <a:hlinkClick r:id="" action="ppaction://media"/>
            <a:extLst>
              <a:ext uri="{FF2B5EF4-FFF2-40B4-BE49-F238E27FC236}">
                <a16:creationId xmlns:a16="http://schemas.microsoft.com/office/drawing/2014/main" id="{AB770F08-00B5-4D4B-9F6D-319FF0ADC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685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KircheBegegnung</a:t>
            </a:r>
            <a:r>
              <a:rPr lang="de-DE" dirty="0"/>
              <a:t> </a:t>
            </a:r>
            <a:r>
              <a:rPr lang="de-DE" sz="3200" dirty="0"/>
              <a:t>– </a:t>
            </a:r>
            <a:r>
              <a:rPr lang="de-DE" sz="3200" dirty="0">
                <a:solidFill>
                  <a:schemeClr val="tx1"/>
                </a:solidFill>
              </a:rPr>
              <a:t>So läuft´s ab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Du suchst dir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eine Begegnung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aus, die dich interessiert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Es gibt ganz verschiedene Möglichkeiten – drinnen draußen, kreativ, sportlich, im Gespräch …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Ziel: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Kirche entdecken, wie sie heute ist – mitten im Leben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Anmeldung &amp; Angebote findest du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in der Firm-App ab 30. September</a:t>
            </a:r>
          </a:p>
        </p:txBody>
      </p:sp>
      <p:pic>
        <p:nvPicPr>
          <p:cNvPr id="4" name="Folie 14">
            <a:hlinkClick r:id="" action="ppaction://media"/>
            <a:extLst>
              <a:ext uri="{FF2B5EF4-FFF2-40B4-BE49-F238E27FC236}">
                <a16:creationId xmlns:a16="http://schemas.microsoft.com/office/drawing/2014/main" id="{604BCD4E-0E3A-401C-9D75-22453540A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685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Intensivtag </a:t>
            </a:r>
            <a:r>
              <a:rPr lang="de-DE" sz="3200" dirty="0"/>
              <a:t>– </a:t>
            </a:r>
            <a:r>
              <a:rPr lang="de-DE" sz="2800" dirty="0">
                <a:solidFill>
                  <a:schemeClr val="tx1"/>
                </a:solidFill>
              </a:rPr>
              <a:t>Dein Tag rund um den Glauben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Lerne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die anderen Firmlinge in der Großgruppe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kennen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Erlebe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Impulse zu Glauben &amp; Bibel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, die dich persönlich ansprechen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Arbeite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in </a:t>
            </a:r>
            <a:r>
              <a:rPr lang="de-DE" b="1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kleinen Gruppen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– mit kreativen Methoden &amp; Bezug zu deinem Leben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Genieße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gemeinsames Essen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Suche dir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Tag &amp; Ort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aus, die für dich passen – Anmeldung über die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Firm-App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ab 30.09.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Startet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oder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Endet mit einem ansprechenden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Gottesdienst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(zählt schon zu den liturgischen Angeboten)</a:t>
            </a:r>
          </a:p>
          <a:p>
            <a:endParaRPr lang="de-DE" dirty="0">
              <a:latin typeface="Bahnschrift Light" panose="020B0502040204020203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pic>
        <p:nvPicPr>
          <p:cNvPr id="4" name="Folie 15">
            <a:hlinkClick r:id="" action="ppaction://media"/>
            <a:extLst>
              <a:ext uri="{FF2B5EF4-FFF2-40B4-BE49-F238E27FC236}">
                <a16:creationId xmlns:a16="http://schemas.microsoft.com/office/drawing/2014/main" id="{92882EBC-7110-4DC7-BC3A-F1C570BB8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liturgische Feiern </a:t>
            </a:r>
            <a:r>
              <a:rPr lang="de-DE" sz="3600" dirty="0"/>
              <a:t>–</a:t>
            </a:r>
            <a:r>
              <a:rPr lang="de-DE" dirty="0"/>
              <a:t> </a:t>
            </a:r>
            <a:r>
              <a:rPr lang="de-DE" sz="3100" dirty="0">
                <a:solidFill>
                  <a:schemeClr val="tx1"/>
                </a:solidFill>
              </a:rPr>
              <a:t>Gottesdienste gehören dazu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Gemeinsam feiern, beten, singen, Gemeinschaft erleben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Verschiedene Gottesdienstformen kennenlernen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Du wählst Angebote, die dich ansprechen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Termine und Infos findest du rechtzeitig in der Firm-App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Einmal im Monat regelmäßig Jugendgottesdienst</a:t>
            </a:r>
          </a:p>
        </p:txBody>
      </p:sp>
      <p:pic>
        <p:nvPicPr>
          <p:cNvPr id="4" name="Folie 16">
            <a:hlinkClick r:id="" action="ppaction://media"/>
            <a:extLst>
              <a:ext uri="{FF2B5EF4-FFF2-40B4-BE49-F238E27FC236}">
                <a16:creationId xmlns:a16="http://schemas.microsoft.com/office/drawing/2014/main" id="{7A4D8EE4-AA1A-450A-AC7A-7A3FE6E90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4CFA6-98AC-489D-B112-CA1F7691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Variante 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AF83CF-E96A-41A1-8CD2-4603A15FE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Intensivwoche</a:t>
            </a:r>
          </a:p>
        </p:txBody>
      </p:sp>
      <p:pic>
        <p:nvPicPr>
          <p:cNvPr id="3" name="Folie 17">
            <a:hlinkClick r:id="" action="ppaction://media"/>
            <a:extLst>
              <a:ext uri="{FF2B5EF4-FFF2-40B4-BE49-F238E27FC236}">
                <a16:creationId xmlns:a16="http://schemas.microsoft.com/office/drawing/2014/main" id="{7251BB7F-58E3-4766-89E1-CE93ACCC7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6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Variante  B - Intensivwoche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>
            <a:norm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 </a:t>
            </a:r>
            <a:r>
              <a:rPr lang="de-DE" dirty="0" err="1">
                <a:latin typeface="Arial Black" panose="020B0A04020102020204" pitchFamily="34" charset="0"/>
              </a:rPr>
              <a:t>TaizÈ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>
                <a:latin typeface="Bahnschrift Light" panose="020B0502040204020203" pitchFamily="34" charset="0"/>
              </a:rPr>
              <a:t>findet vom 24.- 31. Mai. 2026 in den </a:t>
            </a:r>
            <a:r>
              <a:rPr lang="de-DE" dirty="0">
                <a:latin typeface="Arial Black" panose="020B0A04020102020204" pitchFamily="34" charset="0"/>
              </a:rPr>
              <a:t>Pfingstferien</a:t>
            </a:r>
            <a:r>
              <a:rPr lang="de-DE" dirty="0">
                <a:latin typeface="Bahnschrift Light" panose="020B0502040204020203" pitchFamily="34" charset="0"/>
              </a:rPr>
              <a:t> statt</a:t>
            </a:r>
          </a:p>
          <a:p>
            <a:r>
              <a:rPr lang="de-DE" dirty="0">
                <a:latin typeface="Arial Black" panose="020B0A04020102020204" pitchFamily="34" charset="0"/>
              </a:rPr>
              <a:t>Kosten 2026: </a:t>
            </a:r>
            <a:r>
              <a:rPr lang="de-DE" dirty="0">
                <a:latin typeface="Bahnschrift Light" panose="020B0502040204020203" pitchFamily="34" charset="0"/>
              </a:rPr>
              <a:t>noch offen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</a:rPr>
              <a:t>   2024: waren es ca. 350 € (Vollverpflegung + Lunchpaket+ Busfahrt)</a:t>
            </a:r>
          </a:p>
          <a:p>
            <a:r>
              <a:rPr lang="de-DE" dirty="0">
                <a:latin typeface="Arial Black" panose="020B0A04020102020204" pitchFamily="34" charset="0"/>
              </a:rPr>
              <a:t>Begrenzte Plätze</a:t>
            </a:r>
            <a:r>
              <a:rPr lang="de-DE" dirty="0">
                <a:latin typeface="Bahnschrift Light" panose="020B0502040204020203" pitchFamily="34" charset="0"/>
              </a:rPr>
              <a:t>: Betreuungsschlüssel 1:5</a:t>
            </a:r>
          </a:p>
          <a:p>
            <a:r>
              <a:rPr lang="de-DE" dirty="0">
                <a:latin typeface="Arial Black" panose="020B0A04020102020204" pitchFamily="34" charset="0"/>
              </a:rPr>
              <a:t>Mindestalter</a:t>
            </a:r>
            <a:r>
              <a:rPr lang="de-DE" dirty="0">
                <a:latin typeface="Bahnschrift Light" panose="020B0502040204020203" pitchFamily="34" charset="0"/>
              </a:rPr>
              <a:t>: 15 Jahre (Vorgabe Taizé)</a:t>
            </a:r>
          </a:p>
          <a:p>
            <a:r>
              <a:rPr lang="de-DE" dirty="0">
                <a:latin typeface="Arial Black" panose="020B0A04020102020204" pitchFamily="34" charset="0"/>
              </a:rPr>
              <a:t>Video</a:t>
            </a:r>
            <a:r>
              <a:rPr lang="de-DE" dirty="0">
                <a:latin typeface="Bahnschrift Light" panose="020B0502040204020203" pitchFamily="34" charset="0"/>
              </a:rPr>
              <a:t>: </a:t>
            </a:r>
            <a:r>
              <a:rPr lang="de-DE" dirty="0" err="1">
                <a:latin typeface="Bahnschrift Light" panose="020B0502040204020203" pitchFamily="34" charset="0"/>
              </a:rPr>
              <a:t>infos</a:t>
            </a:r>
            <a:r>
              <a:rPr lang="de-DE" dirty="0">
                <a:latin typeface="Bahnschrift Light" panose="020B0502040204020203" pitchFamily="34" charset="0"/>
              </a:rPr>
              <a:t> zum Aufenthalt – siehe nächste Folie (bis 8. Min.)</a:t>
            </a:r>
          </a:p>
        </p:txBody>
      </p:sp>
      <p:pic>
        <p:nvPicPr>
          <p:cNvPr id="4" name="Folie 18">
            <a:hlinkClick r:id="" action="ppaction://media"/>
            <a:extLst>
              <a:ext uri="{FF2B5EF4-FFF2-40B4-BE49-F238E27FC236}">
                <a16:creationId xmlns:a16="http://schemas.microsoft.com/office/drawing/2014/main" id="{4D0445ED-A1C8-4F56-A86F-C4766E0BB2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6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Eine Woche in Taizé </a:t>
            </a:r>
          </a:p>
        </p:txBody>
      </p:sp>
      <p:pic>
        <p:nvPicPr>
          <p:cNvPr id="4" name="Onlinemedien 3" title="sonntags: Tage in Taizé - Die Jugend der Welt an einem Ort Doku (2019)">
            <a:hlinkClick r:id="" action="ppaction://media"/>
            <a:extLst>
              <a:ext uri="{FF2B5EF4-FFF2-40B4-BE49-F238E27FC236}">
                <a16:creationId xmlns:a16="http://schemas.microsoft.com/office/drawing/2014/main" id="{BF363A3B-E3B4-4156-84FF-46760E35E39D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52750" y="1791915"/>
            <a:ext cx="6342170" cy="3583360"/>
          </a:xfrm>
          <a:prstGeom prst="rect">
            <a:avLst/>
          </a:prstGeom>
        </p:spPr>
      </p:pic>
      <p:pic>
        <p:nvPicPr>
          <p:cNvPr id="3" name="Folie 18">
            <a:hlinkClick r:id="" action="ppaction://media"/>
            <a:extLst>
              <a:ext uri="{FF2B5EF4-FFF2-40B4-BE49-F238E27FC236}">
                <a16:creationId xmlns:a16="http://schemas.microsoft.com/office/drawing/2014/main" id="{16293CEE-FF1A-48D0-9F5D-B1D01B54F6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9001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25B27-C6ED-41E8-A0AA-46804C5D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die Firmung?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2D88D4-A13C-47B8-AE40-E19F92653F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Onlinemedien 4" title="Was bedeutet die Firmung?">
            <a:hlinkClick r:id="" action="ppaction://media"/>
            <a:extLst>
              <a:ext uri="{FF2B5EF4-FFF2-40B4-BE49-F238E27FC236}">
                <a16:creationId xmlns:a16="http://schemas.microsoft.com/office/drawing/2014/main" id="{700E3269-C065-4084-9566-FDA253199A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05200" y="2255188"/>
            <a:ext cx="5181600" cy="2927604"/>
          </a:xfrm>
          <a:prstGeom prst="rect">
            <a:avLst/>
          </a:prstGeom>
        </p:spPr>
      </p:pic>
      <p:pic>
        <p:nvPicPr>
          <p:cNvPr id="4" name="Folie 2">
            <a:hlinkClick r:id="" action="ppaction://media"/>
            <a:extLst>
              <a:ext uri="{FF2B5EF4-FFF2-40B4-BE49-F238E27FC236}">
                <a16:creationId xmlns:a16="http://schemas.microsoft.com/office/drawing/2014/main" id="{149621B5-B31E-44CA-BB77-ACB12388E8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versöhnungstag</a:t>
            </a:r>
            <a:r>
              <a:rPr lang="de-DE" dirty="0"/>
              <a:t>/ -abend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Auseinandersetzen</a:t>
            </a:r>
            <a:r>
              <a:rPr lang="de-DE" dirty="0">
                <a:latin typeface="Bahnschrift Light" panose="020B0502040204020203" pitchFamily="34" charset="0"/>
              </a:rPr>
              <a:t> mit Versöhnung, Umkehr, Buße, Neuanfang</a:t>
            </a:r>
          </a:p>
          <a:p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Raum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 für eigene Gedanken, Fragen und Gespräche</a:t>
            </a:r>
          </a:p>
          <a:p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Beichte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Vergebung der Sünden, Loslassen von Belastungen</a:t>
            </a:r>
            <a:endParaRPr lang="de-DE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Elementar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für deine Firmvorbereitung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2-3 Termine zur Auswahl –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wähle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 den für dich passenden.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Anmeldung einfach online über die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App –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Termin wird spätestens im Februar bekannt gegeben</a:t>
            </a:r>
          </a:p>
          <a:p>
            <a:pPr marL="0" indent="0">
              <a:buNone/>
            </a:pPr>
            <a:endParaRPr lang="de-DE" dirty="0">
              <a:latin typeface="Bahnschrift Light" panose="020B0502040204020203" pitchFamily="34" charset="0"/>
            </a:endParaRPr>
          </a:p>
        </p:txBody>
      </p:sp>
      <p:pic>
        <p:nvPicPr>
          <p:cNvPr id="4" name="Folie 20">
            <a:hlinkClick r:id="" action="ppaction://media"/>
            <a:extLst>
              <a:ext uri="{FF2B5EF4-FFF2-40B4-BE49-F238E27FC236}">
                <a16:creationId xmlns:a16="http://schemas.microsoft.com/office/drawing/2014/main" id="{6095FAB6-2CCE-4988-81E2-6AC781604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Anmeldung zum </a:t>
            </a:r>
            <a:r>
              <a:rPr lang="de-DE" dirty="0" err="1"/>
              <a:t>Firmgottesdienst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>Sobald die genauen Termine, Orte &amp; Details zu den </a:t>
            </a:r>
            <a:r>
              <a:rPr lang="de-DE" dirty="0" err="1">
                <a:latin typeface="Bahnschrift Light" panose="020B0502040204020203" pitchFamily="34" charset="0"/>
              </a:rPr>
              <a:t>Firmgottesdiensten</a:t>
            </a:r>
            <a:r>
              <a:rPr lang="de-DE" dirty="0">
                <a:latin typeface="Bahnschrift Light" panose="020B0502040204020203" pitchFamily="34" charset="0"/>
              </a:rPr>
              <a:t> feststehen, bekommst du die </a:t>
            </a:r>
            <a:r>
              <a:rPr lang="de-DE" dirty="0">
                <a:latin typeface="Arial Black" panose="020B0A04020102020204" pitchFamily="34" charset="0"/>
              </a:rPr>
              <a:t>Anmeldeunterlagen zugesandt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Bitte schicke uns diese dann umgehend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ausgefüllt zurück</a:t>
            </a:r>
            <a:endParaRPr lang="de-DE" dirty="0">
              <a:latin typeface="Bahnschrift Light" panose="020B0502040204020203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Trage deinen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Firmpaten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ein: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    - muss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getauft &amp; gefirmt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sein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    - Muss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nicht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dein Taufpate sein, wähle jemanden, der dir wichtig ist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So können wir dich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zur Firmung zulassen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und das Sakrament feiern</a:t>
            </a:r>
          </a:p>
        </p:txBody>
      </p:sp>
      <p:pic>
        <p:nvPicPr>
          <p:cNvPr id="4" name="Folie 21">
            <a:hlinkClick r:id="" action="ppaction://media"/>
            <a:extLst>
              <a:ext uri="{FF2B5EF4-FFF2-40B4-BE49-F238E27FC236}">
                <a16:creationId xmlns:a16="http://schemas.microsoft.com/office/drawing/2014/main" id="{3BE22785-D171-4D38-91F0-4D2C490B2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01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Alle Infos!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>Danke, dass du dir Zeit für </a:t>
            </a:r>
            <a:r>
              <a:rPr lang="de-DE">
                <a:latin typeface="Bahnschrift Light" panose="020B0502040204020203" pitchFamily="34" charset="0"/>
              </a:rPr>
              <a:t>die Präsentation</a:t>
            </a:r>
            <a:r>
              <a:rPr lang="de-DE" dirty="0">
                <a:latin typeface="Bahnschrift Light" panose="020B0502040204020203" pitchFamily="34" charset="0"/>
              </a:rPr>
              <a:t> </a:t>
            </a:r>
            <a:r>
              <a:rPr lang="de-DE">
                <a:latin typeface="Bahnschrift Light" panose="020B0502040204020203" pitchFamily="34" charset="0"/>
              </a:rPr>
              <a:t>genommen </a:t>
            </a:r>
            <a:r>
              <a:rPr lang="de-DE" dirty="0">
                <a:latin typeface="Bahnschrift Light" panose="020B0502040204020203" pitchFamily="34" charset="0"/>
              </a:rPr>
              <a:t>hast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Wir wünschen dir eine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spannende &amp; gute Zeit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bis zur Firmung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Bei Fragen: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Adam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 oder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Anna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 ansprechen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Wir freuen uns auf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viele Begegnungen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mit dir</a:t>
            </a:r>
          </a:p>
        </p:txBody>
      </p:sp>
      <p:pic>
        <p:nvPicPr>
          <p:cNvPr id="4" name="Folie 22">
            <a:hlinkClick r:id="" action="ppaction://media"/>
            <a:extLst>
              <a:ext uri="{FF2B5EF4-FFF2-40B4-BE49-F238E27FC236}">
                <a16:creationId xmlns:a16="http://schemas.microsoft.com/office/drawing/2014/main" id="{51AFBDB8-F512-472E-A09D-73DDAF92A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213D2-A422-4588-ACAA-EABD1A49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kann sich Firmen lassen?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4720DC-146E-4C89-9C92-C633955237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 Black" panose="020B0A04020102020204" pitchFamily="34" charset="0"/>
              </a:rPr>
              <a:t>Du bist getauft &amp; warst bei der Kommunion </a:t>
            </a:r>
            <a:r>
              <a:rPr lang="de-DE" dirty="0">
                <a:latin typeface="Bahnschrift Light" panose="020B0502040204020203" pitchFamily="34" charset="0"/>
              </a:rPr>
              <a:t>–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die Firmung ist das dritte Sakrament zur Aufnahme in die Kirche (</a:t>
            </a:r>
            <a:r>
              <a:rPr lang="de-DE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Initationssakrament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de-DE" b="1" dirty="0">
                <a:latin typeface="Arial Black" panose="020B0A04020102020204" pitchFamily="34" charset="0"/>
                <a:cs typeface="Calibri" panose="020F0502020204030204" pitchFamily="34" charset="0"/>
              </a:rPr>
              <a:t>Du bist im richtigen Alter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– Für die Firmung 2026 gilt: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	du wurdest zwischen 01.09.2009 - 30.09.2010 geboren 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	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oder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du besuchst die 9. oder 10. Klasse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	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</a:rPr>
              <a:t>oder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 du bist schon älter &amp; hast dich jetzt zur Firmung entschieden</a:t>
            </a:r>
          </a:p>
        </p:txBody>
      </p:sp>
      <p:pic>
        <p:nvPicPr>
          <p:cNvPr id="6" name="Folie 3">
            <a:hlinkClick r:id="" action="ppaction://media"/>
            <a:extLst>
              <a:ext uri="{FF2B5EF4-FFF2-40B4-BE49-F238E27FC236}">
                <a16:creationId xmlns:a16="http://schemas.microsoft.com/office/drawing/2014/main" id="{DA132D40-5364-48CC-9EED-5F6800461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Firmung?!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Arial Black" panose="020B0A04020102020204" pitchFamily="34" charset="0"/>
              </a:rPr>
              <a:t>Du möchtest dich auf die Firmung vorbereiten -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Offenheit &amp; Interesse sind wichtiger als „perfekte Gläubigkeit“</a:t>
            </a:r>
            <a:endParaRPr lang="de-DE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de-DE" sz="1000" dirty="0"/>
          </a:p>
          <a:p>
            <a:r>
              <a:rPr lang="de-DE" dirty="0">
                <a:latin typeface="Arial Black" panose="020B0A04020102020204" pitchFamily="34" charset="0"/>
              </a:rPr>
              <a:t>Was die Firmung dir schenkt: </a:t>
            </a:r>
            <a:endParaRPr lang="de-DE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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kraft &amp; Mut durch den Heiligen Geist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 Hilfe bei wichtigen Entscheidungen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 Du bist in der Kirche „erwachsen“ (du kannst z.B. bei der 		 	    Pfarreiwahl wählen)</a:t>
            </a:r>
          </a:p>
        </p:txBody>
      </p:sp>
      <p:pic>
        <p:nvPicPr>
          <p:cNvPr id="4" name="Folie 4">
            <a:hlinkClick r:id="" action="ppaction://media"/>
            <a:extLst>
              <a:ext uri="{FF2B5EF4-FFF2-40B4-BE49-F238E27FC236}">
                <a16:creationId xmlns:a16="http://schemas.microsoft.com/office/drawing/2014/main" id="{606B4F35-0B5A-45A8-9785-A42608D34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Dein Weg zur Firmung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>
                <a:latin typeface="Arial Black" panose="020B0A04020102020204" pitchFamily="34" charset="0"/>
              </a:rPr>
              <a:t>Vorbereitungszeitraum</a:t>
            </a:r>
            <a:r>
              <a:rPr lang="de-DE" b="1" dirty="0">
                <a:latin typeface="Bahnschrift Light Condensed" panose="020B0502040204020203" pitchFamily="34" charset="0"/>
              </a:rPr>
              <a:t> </a:t>
            </a:r>
            <a:r>
              <a:rPr lang="de-DE" dirty="0">
                <a:latin typeface="Bahnschrift Light" panose="020B0502040204020203" pitchFamily="34" charset="0"/>
              </a:rPr>
              <a:t>–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</a:rPr>
              <a:t>Anfang Oktober 2025 bis Anfang Juni 2026</a:t>
            </a:r>
          </a:p>
          <a:p>
            <a:pPr marL="0" indent="0">
              <a:buNone/>
            </a:pPr>
            <a:endParaRPr lang="de-DE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 Black" panose="020B0A04020102020204" pitchFamily="34" charset="0"/>
              </a:rPr>
              <a:t>Damit du bereit bist für die Firmung gehören folgende Schritte dazu :</a:t>
            </a:r>
            <a:endParaRPr lang="de-DE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</a:rPr>
              <a:t>	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1. Erfolgreiche Anmeldung zur Firmvorbereitung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2. Regelmäßige Nutzung der </a:t>
            </a:r>
            <a:r>
              <a:rPr lang="de-DE" dirty="0" err="1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FirmAPP</a:t>
            </a:r>
            <a:endParaRPr lang="de-DE" dirty="0">
              <a:latin typeface="Bahnschrift Light" panose="020B0502040204020203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3. Variante A oder Variante B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4. Versöhnungstag/-abend 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5. Verbindliche Anmeldung zum </a:t>
            </a:r>
            <a:r>
              <a:rPr lang="de-DE" dirty="0" err="1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FIrmgottesdienst</a:t>
            </a:r>
            <a:endParaRPr lang="de-DE" dirty="0">
              <a:latin typeface="Bahnschrift Light" panose="020B0502040204020203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pic>
        <p:nvPicPr>
          <p:cNvPr id="4" name="Folie 5">
            <a:hlinkClick r:id="" action="ppaction://media"/>
            <a:extLst>
              <a:ext uri="{FF2B5EF4-FFF2-40B4-BE49-F238E27FC236}">
                <a16:creationId xmlns:a16="http://schemas.microsoft.com/office/drawing/2014/main" id="{45BC9BAF-B3EF-4F8B-86C3-B8E1D929F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1. Anmeldung zur Firmvorbereitung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>Wenn du diese Präsentation liest, hast du unsere Post vermutlich schon erhalten</a:t>
            </a:r>
          </a:p>
          <a:p>
            <a:r>
              <a:rPr lang="de-DE" dirty="0">
                <a:latin typeface="Arial Black" panose="020B0A04020102020204" pitchFamily="34" charset="0"/>
              </a:rPr>
              <a:t>Falls nicht: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lade sie selbst von unseren Homepages herunter</a:t>
            </a:r>
          </a:p>
          <a:p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Bitte gebe alle Anmeldeformulare ausgefüllt 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  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bis zum 22. September ab</a:t>
            </a:r>
          </a:p>
        </p:txBody>
      </p:sp>
      <p:pic>
        <p:nvPicPr>
          <p:cNvPr id="4" name="Folie 6">
            <a:hlinkClick r:id="" action="ppaction://media"/>
            <a:extLst>
              <a:ext uri="{FF2B5EF4-FFF2-40B4-BE49-F238E27FC236}">
                <a16:creationId xmlns:a16="http://schemas.microsoft.com/office/drawing/2014/main" id="{F14ABC8B-C9E6-4EC5-A63D-68B50FAE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Anmeldung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Arial Black" panose="020B0A04020102020204" pitchFamily="34" charset="0"/>
              </a:rPr>
              <a:t>Freiwillig – aber verbindlich</a:t>
            </a:r>
          </a:p>
          <a:p>
            <a:pPr marL="0" indent="0">
              <a:buNone/>
            </a:pPr>
            <a:endParaRPr lang="de-DE" sz="105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</a:rPr>
              <a:t>Du entscheidest </a:t>
            </a:r>
            <a:r>
              <a:rPr lang="de-DE" dirty="0">
                <a:latin typeface="Arial Black" panose="020B0A04020102020204" pitchFamily="34" charset="0"/>
              </a:rPr>
              <a:t>selbst</a:t>
            </a:r>
            <a:r>
              <a:rPr lang="de-DE" dirty="0">
                <a:latin typeface="Bahnschrift Light" panose="020B0502040204020203" pitchFamily="34" charset="0"/>
              </a:rPr>
              <a:t>, ob du bei der Firmvorbereitung dabei bist. Wenn du dich dafür anmeldest, heißt das: </a:t>
            </a:r>
            <a:r>
              <a:rPr lang="de-DE" dirty="0">
                <a:latin typeface="Arial Black" panose="020B0A04020102020204" pitchFamily="34" charset="0"/>
              </a:rPr>
              <a:t>Du bist bei allen Terminen und Aktionen am Start – </a:t>
            </a:r>
            <a:r>
              <a:rPr lang="de-DE" dirty="0">
                <a:latin typeface="Bahnschrift Light" panose="020B0502040204020203" pitchFamily="34" charset="0"/>
              </a:rPr>
              <a:t>denn nur so wird´s richtig gut.</a:t>
            </a:r>
          </a:p>
          <a:p>
            <a:pPr marL="0" indent="0">
              <a:buNone/>
            </a:pPr>
            <a:endParaRPr lang="de-DE" sz="1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</a:rPr>
              <a:t>Solltest du krank sein, dann melde dich bei uns. Wir finden eine Alternative.</a:t>
            </a:r>
          </a:p>
          <a:p>
            <a:pPr marL="0" indent="0">
              <a:buNone/>
            </a:pPr>
            <a:endParaRPr lang="de-DE" dirty="0">
              <a:latin typeface="Bahnschrift Light" panose="020B0502040204020203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pic>
        <p:nvPicPr>
          <p:cNvPr id="4" name="Folie 7">
            <a:hlinkClick r:id="" action="ppaction://media"/>
            <a:extLst>
              <a:ext uri="{FF2B5EF4-FFF2-40B4-BE49-F238E27FC236}">
                <a16:creationId xmlns:a16="http://schemas.microsoft.com/office/drawing/2014/main" id="{97BE1946-5F06-443F-8FE4-061CCDDBC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Zugang zur </a:t>
            </a:r>
            <a:r>
              <a:rPr lang="de-DE" dirty="0" err="1"/>
              <a:t>FirmAPP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>Sobald wir deine </a:t>
            </a:r>
            <a:r>
              <a:rPr lang="de-DE" dirty="0">
                <a:latin typeface="Arial Black" panose="020B0A04020102020204" pitchFamily="34" charset="0"/>
              </a:rPr>
              <a:t>Anmeldeunterlagen</a:t>
            </a:r>
            <a:r>
              <a:rPr lang="de-DE" dirty="0">
                <a:latin typeface="Bahnschrift Light" panose="020B0502040204020203" pitchFamily="34" charset="0"/>
              </a:rPr>
              <a:t> erhalten haben, bekommst du </a:t>
            </a:r>
            <a:r>
              <a:rPr lang="de-DE" dirty="0">
                <a:latin typeface="Arial Black" panose="020B0A04020102020204" pitchFamily="34" charset="0"/>
              </a:rPr>
              <a:t>spätestens bis 30. September </a:t>
            </a:r>
            <a:r>
              <a:rPr lang="de-DE" dirty="0">
                <a:latin typeface="Bahnschrift Light" panose="020B0502040204020203" pitchFamily="34" charset="0"/>
              </a:rPr>
              <a:t>deine </a:t>
            </a:r>
            <a:r>
              <a:rPr lang="de-DE" dirty="0">
                <a:latin typeface="Arial Black" panose="020B0A04020102020204" pitchFamily="34" charset="0"/>
              </a:rPr>
              <a:t>Zugangsdaten</a:t>
            </a:r>
            <a:r>
              <a:rPr lang="de-DE" dirty="0">
                <a:latin typeface="Bahnschrift Light" panose="020B0502040204020203" pitchFamily="34" charset="0"/>
              </a:rPr>
              <a:t> per Mail.</a:t>
            </a:r>
            <a:endParaRPr lang="de-DE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Bahnschrift Light" panose="020B0502040204020203" pitchFamily="34" charset="0"/>
            </a:endParaRPr>
          </a:p>
          <a:p>
            <a:r>
              <a:rPr lang="de-DE" dirty="0">
                <a:latin typeface="Bahnschrift Light" panose="020B0502040204020203" pitchFamily="34" charset="0"/>
              </a:rPr>
              <a:t>Falls keine Mail ankommt: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Schau in deinem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Spam-Ordner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, wenn dieser leer ist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melde dich nochmal bei </a:t>
            </a:r>
            <a:r>
              <a:rPr lang="de-DE" b="1" dirty="0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a.sauer@kath-mose.de</a:t>
            </a:r>
            <a:endParaRPr lang="de-DE" b="1" dirty="0">
              <a:solidFill>
                <a:schemeClr val="accent1"/>
              </a:solidFill>
              <a:latin typeface="Arial Black" panose="020B0A0402010202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pic>
        <p:nvPicPr>
          <p:cNvPr id="4" name="Folie 8">
            <a:hlinkClick r:id="" action="ppaction://media"/>
            <a:extLst>
              <a:ext uri="{FF2B5EF4-FFF2-40B4-BE49-F238E27FC236}">
                <a16:creationId xmlns:a16="http://schemas.microsoft.com/office/drawing/2014/main" id="{18B4DCA8-8897-433B-BFA1-DA73E016C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1426-0B0A-4FFC-9116-0AF96D1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Wieso die </a:t>
            </a:r>
            <a:r>
              <a:rPr lang="de-DE" dirty="0" err="1"/>
              <a:t>FIrmAPP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CEF97-0B39-490C-A48A-8742556AD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>Du bekommst hier mindestens </a:t>
            </a:r>
            <a:r>
              <a:rPr lang="de-DE" b="1" dirty="0">
                <a:latin typeface="Arial Black" panose="020B0A04020102020204" pitchFamily="34" charset="0"/>
              </a:rPr>
              <a:t>1-2 x pro Monat</a:t>
            </a:r>
            <a:r>
              <a:rPr lang="de-DE" dirty="0">
                <a:latin typeface="Bahnschrift Light" panose="020B0502040204020203" pitchFamily="34" charset="0"/>
              </a:rPr>
              <a:t>: einen Blog Beitrag mit einem Impuls oder eine Aufgabe für Zuhause, eine Umfrage, ein Quizz  oder ähnliches</a:t>
            </a:r>
          </a:p>
          <a:p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Alle Termine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und Angebote speziell für die Firmung bis spätestens     30. September</a:t>
            </a:r>
          </a:p>
          <a:p>
            <a:pPr marL="0" indent="0">
              <a:buNone/>
            </a:pP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 </a:t>
            </a:r>
            <a:r>
              <a:rPr lang="de-DE" dirty="0">
                <a:latin typeface="Arial Black" panose="020B0A0402010202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Anmeldung zu Veranstaltungen </a:t>
            </a:r>
            <a:r>
              <a:rPr lang="de-DE" dirty="0">
                <a:latin typeface="Bahnschrift Light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sind nur über die APP 		möglich</a:t>
            </a: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pic>
        <p:nvPicPr>
          <p:cNvPr id="4" name="Folie 9">
            <a:hlinkClick r:id="" action="ppaction://media"/>
            <a:extLst>
              <a:ext uri="{FF2B5EF4-FFF2-40B4-BE49-F238E27FC236}">
                <a16:creationId xmlns:a16="http://schemas.microsoft.com/office/drawing/2014/main" id="{4B4D7474-7ED1-419A-9E3B-330FA681D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825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958</Words>
  <Application>Microsoft Office PowerPoint</Application>
  <PresentationFormat>Breitbild</PresentationFormat>
  <Paragraphs>112</Paragraphs>
  <Slides>22</Slides>
  <Notes>0</Notes>
  <HiddenSlides>0</HiddenSlides>
  <MMClips>25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Bahnschrift Light</vt:lpstr>
      <vt:lpstr>Bahnschrift Light Condensed</vt:lpstr>
      <vt:lpstr>Calibri</vt:lpstr>
      <vt:lpstr>Impact</vt:lpstr>
      <vt:lpstr>Wichtiges Ereignis</vt:lpstr>
      <vt:lpstr>Firmung 2026</vt:lpstr>
      <vt:lpstr>Was bedeutet die Firmung?</vt:lpstr>
      <vt:lpstr>Wer kann sich Firmen lassen?</vt:lpstr>
      <vt:lpstr>Firmung?!</vt:lpstr>
      <vt:lpstr>Dein Weg zur Firmung</vt:lpstr>
      <vt:lpstr>1. Anmeldung zur Firmvorbereitung</vt:lpstr>
      <vt:lpstr>1. Anmeldung</vt:lpstr>
      <vt:lpstr>2. Zugang zur FirmAPP</vt:lpstr>
      <vt:lpstr>2. Wieso die FIrmAPP?</vt:lpstr>
      <vt:lpstr>2. Wie funktioniert die Firm App</vt:lpstr>
      <vt:lpstr>3. Variante A</vt:lpstr>
      <vt:lpstr>3. Variante  A - Einzelbausteine</vt:lpstr>
      <vt:lpstr>Was ist KircheBegegnung? </vt:lpstr>
      <vt:lpstr>KircheBegegnung – So läuft´s ab</vt:lpstr>
      <vt:lpstr>Intensivtag – Dein Tag rund um den Glauben</vt:lpstr>
      <vt:lpstr>liturgische Feiern – Gottesdienste gehören dazu</vt:lpstr>
      <vt:lpstr>3. Variante B</vt:lpstr>
      <vt:lpstr>3. Variante  B - Intensivwoche</vt:lpstr>
      <vt:lpstr>3. Eine Woche in Taizé </vt:lpstr>
      <vt:lpstr>4. versöhnungstag/ -abend</vt:lpstr>
      <vt:lpstr>5. Anmeldung zum Firmgottesdienst</vt:lpstr>
      <vt:lpstr>Alle Infos!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Firmung 2026</dc:title>
  <dc:creator>Sauer, Anna-Maria</dc:creator>
  <cp:lastModifiedBy>Sauer, Anna-Maria</cp:lastModifiedBy>
  <cp:revision>41</cp:revision>
  <dcterms:created xsi:type="dcterms:W3CDTF">2025-08-05T10:22:07Z</dcterms:created>
  <dcterms:modified xsi:type="dcterms:W3CDTF">2025-09-04T10:15:24Z</dcterms:modified>
</cp:coreProperties>
</file>